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Average"/>
      <p:regular r:id="rId53"/>
    </p:embeddedFont>
    <p:embeddedFont>
      <p:font typeface="Oswald"/>
      <p:regular r:id="rId54"/>
      <p:bold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Average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Oswald-bold.fntdata"/><Relationship Id="rId10" Type="http://schemas.openxmlformats.org/officeDocument/2006/relationships/slide" Target="slides/slide6.xml"/><Relationship Id="rId54" Type="http://schemas.openxmlformats.org/officeDocument/2006/relationships/font" Target="fonts/Oswald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hatbotsmagazine.com/the-complete-beginner-s-guide-to-chatbots-8280b7b906ca#.fy4qweu3o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hatbotsmagazine.com/the-complete-beginner-s-guide-to-chatbots-8280b7b906ca#.fy4qweu3o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journalism.co.uk/news/distributed-news-the-vox-way-of-getting-stories-out-to-6-social-platforms/s2/a603974/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lideshare.net/webbmedia/tech-trends-for-journalists-9th-annual-online-news-association-presentation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onmedia.dw-akademie.com/english/?p=4649" TargetMode="External"/><Relationship Id="rId3" Type="http://schemas.openxmlformats.org/officeDocument/2006/relationships/hyperlink" Target="http://www.robbmontgomery.com/p/mojo.html" TargetMode="Externa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oundcite.knightlab.com/" TargetMode="External"/><Relationship Id="rId3" Type="http://schemas.openxmlformats.org/officeDocument/2006/relationships/hyperlink" Target="https://storymap.knightlab.com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lideshare.net/webbmedia/tech-trends-for-journalists-9th-annual-online-news-association-presentation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slideshare.net/webbmedia/tech-trends-for-journalists-9th-annual-online-news-association-presentation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https://www.wochit.com/how-it-works/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https://www.wochit.com/how-it-works/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https://www.wochit.com/how-it-works/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https://ijnet.org/en/blog/five-live-streaming-tools-journalists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https://www.youtube.com/watch?v=_Dirf_QHDCw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http://www.kenneymyers.com/blog/10-iphone-apps-for-recording-editing-audio/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http://www.kenneymyers.com/blog/10-iphone-apps-for-recording-editing-audio/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http://multimediashooter.com/mobile/MobileGuide.pdf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http://www.slideshare.net/webbmedia/tech-trends-for-journalists-9th-annual-online-news-association-presentation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https://ijnet.org/en/blog/five-live-streaming-tools-journalists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http://www.mbryonic.com/best-vr/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https://chatbotsmagazine.com/the-complete-beginner-s-guide-to-chatbots-8280b7b906ca#.fy4qweu3o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https://chatbotsmagazine.com/have-15-minutes-create-your-own-facebook-messenger-bot-481a7db54892#.xju15blbo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accent5"/>
                </a:solidFill>
                <a:hlinkClick r:id="rId2"/>
              </a:rPr>
              <a:t>https://chatbotsmagazine.com/the-complete-beginner-s-guide-to-chatbots-8280b7b906ca#.fy4qweu3o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https://www.journalism.co.uk/news/distributed-news-the-vox-way-of-getting-stories-out-to-6-social-platforms/s2/a603974/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https://www.journalism.co.uk/news/how-vox-aj-and-fold-are-using-cards-for-storytelling-/s2/a565471/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http://www.slideshare.net/webbmedia/tech-trends-for-journalists-9th-annual-online-news-association-presentation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Google’s Deep Mind neural network http://thenextweb.com/artificial-intelligence/2016/10/17/deepmind-ai-platform-can-now-learn-without-human-input/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http://www.keyhole.co/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https://tvvj.wordpress.com/2014/07/14/the-ultimate-mojo-cheatsheet-sequences-deconstructed-examples-apps-everything-you-need-except-the-gear/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http://onmedia.dw-akademie.com/english/?p=4649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Apps -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http://www.robbmontgomery.com/p/mojo.html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https://soundcite.knightlab.com/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https://storymap.knightlab.com/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http://www.slideshare.net/webbmedia/tech-trends-for-journalists-9th-annual-online-news-association-presentation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Google’s Deep Mind neural network http://thenextweb.com/artificial-intelligence/2016/10/17/deepmind-ai-platform-can-now-learn-without-human-input/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http://www.slideshare.net/webbmedia/tech-trends-for-journalists-9th-annual-online-news-association-presentation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Google’s Deep Mind neural network http://thenextweb.com/artificial-intelligence/2016/10/17/deepmind-ai-platform-can-now-learn-without-human-input/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http://news.mit.edu/2016/artificial-intelligence-produces-realistic-sounds-0613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http://www.theverge.com/2015/1/29/7939067/ap-journalism-automation-robots-financial-reporting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http://www.theverge.com/2015/1/29/7939067/ap-journalism-automation-robots-financial-reporting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wochit.com/how-it-works/" TargetMode="External"/><Relationship Id="rId4" Type="http://schemas.openxmlformats.org/officeDocument/2006/relationships/image" Target="../media/image0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marketingland.com/blab-shuts-live-video-platform-188089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_Dirf_QHDCw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hyperlink" Target="http://communication.cos.ucf.edu/new-technology-to-enhance-mobile-journalism-classes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document/d/1Qxs7QHU16YQT2nOsh4Cm3q6NOZDn4fZelAI2I28FV0E/edit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hyperlink" Target="http://multimediashooter.com/mobile/MobileGuide.pdf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iphonephotographyschool.com/snapseed-tutorial/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blog.spoongraphics.co.uk/tutorials/how-to-make-a-cool-cinemagraph-image-in-photoshop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ablo.buffer.com/?ref=maqtoob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youtube.com/v/YSyWtESoeOc" TargetMode="External"/><Relationship Id="rId4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chatbotsmagazine.com/the-complete-beginner-s-guide-to-chatbots-8280b7b906ca#.fy4qweu3o" TargetMode="External"/><Relationship Id="rId4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fold.cm/" TargetMode="External"/><Relationship Id="rId4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Relationship Id="rId4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tvvj.files.wordpress.com/2014/07/mojo-csa4.jpg" TargetMode="External"/><Relationship Id="rId4" Type="http://schemas.openxmlformats.org/officeDocument/2006/relationships/image" Target="../media/image48.png"/><Relationship Id="rId5" Type="http://schemas.openxmlformats.org/officeDocument/2006/relationships/hyperlink" Target="https://tvvj.files.wordpress.com/2014/07/mojo-csa4.jpg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onmedia.dw-akademie.com/english/?p=4649" TargetMode="External"/><Relationship Id="rId4" Type="http://schemas.openxmlformats.org/officeDocument/2006/relationships/image" Target="../media/image53.png"/><Relationship Id="rId5" Type="http://schemas.openxmlformats.org/officeDocument/2006/relationships/hyperlink" Target="http://onmedia.dw-akademie.com/english/?p=4649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soundcite.knightlab.com/" TargetMode="External"/><Relationship Id="rId4" Type="http://schemas.openxmlformats.org/officeDocument/2006/relationships/hyperlink" Target="https://storymap.knightlab.com/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Relationship Id="rId4" Type="http://schemas.openxmlformats.org/officeDocument/2006/relationships/image" Target="../media/image09.png"/><Relationship Id="rId5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Mobile Social Digital Tools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 kick up your content strategy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Meanwhile, right now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Wochit - 3 free to start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6524550" y="655450"/>
            <a:ext cx="2431500" cy="4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Analyzes text of an article and automatically finds licensed photos, videos and graphics 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Publishers can quickly edit the video and add things like background music and voiceover.</a:t>
            </a:r>
          </a:p>
        </p:txBody>
      </p:sp>
      <p:pic>
        <p:nvPicPr>
          <p:cNvPr id="129" name="Shape 1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475" y="919350"/>
            <a:ext cx="6080576" cy="39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Animoto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6541300" y="888800"/>
            <a:ext cx="2431500" cy="3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Both free and paid versions. Pricing plans range from $8 a month for personal use to $34 a month for businesses.</a:t>
            </a:r>
            <a:r>
              <a:rPr b="1" lang="en" sz="1800">
                <a:solidFill>
                  <a:srgbClr val="EFEFEF"/>
                </a:solidFill>
              </a:rPr>
              <a:t> 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Upload images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Music catalog</a:t>
            </a: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11111"/>
          <a:stretch/>
        </p:blipFill>
        <p:spPr>
          <a:xfrm>
            <a:off x="377450" y="888800"/>
            <a:ext cx="6070900" cy="403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462225" y="292625"/>
            <a:ext cx="8370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Video boom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4490725" y="1057900"/>
            <a:ext cx="4405800" cy="27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Will be seeing more and more fast video production options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Within 12 - 36 months Different version for every platform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At full burn, 50-60 videos a day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25" y="1058025"/>
            <a:ext cx="3652924" cy="273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2417775" y="3797500"/>
            <a:ext cx="16482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Amy Webb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Livestreaming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16025" y="928600"/>
            <a:ext cx="3300300" cy="40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Periscope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Facebook Signal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Ustream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Stringwire</a:t>
            </a:r>
            <a:r>
              <a:rPr lang="en" sz="1800">
                <a:solidFill>
                  <a:srgbClr val="EFEFEF"/>
                </a:solidFill>
              </a:rPr>
              <a:t> - Users enable live video for  NBCUniversal news. 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Google Hangouts On Air/YouTube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Meerkat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Bambuser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Blab </a:t>
            </a:r>
            <a:r>
              <a:rPr b="1" lang="en" sz="1800" u="sng">
                <a:solidFill>
                  <a:schemeClr val="hlink"/>
                </a:solidFill>
                <a:hlinkClick r:id="rId3"/>
              </a:rPr>
              <a:t>(RIP 2015-2016)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3120" l="11157" r="12207" t="7721"/>
          <a:stretch/>
        </p:blipFill>
        <p:spPr>
          <a:xfrm>
            <a:off x="3616325" y="772512"/>
            <a:ext cx="5225375" cy="405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Viral video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316025" y="6238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CREATE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Instagram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Vine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DISTRIBUTE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YouTube Capture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Instagram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Facebook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TRACK TRENDS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YouTube charts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PopScreen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163" name="Shape 1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402" y="821202"/>
            <a:ext cx="6071174" cy="27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Video Recording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316025" y="852400"/>
            <a:ext cx="28965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Filmic Pro</a:t>
            </a:r>
            <a:r>
              <a:rPr lang="en" sz="1800">
                <a:solidFill>
                  <a:srgbClr val="EFEFEF"/>
                </a:solidFill>
              </a:rPr>
              <a:t> - $9.99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Videolicious </a:t>
            </a:r>
            <a:r>
              <a:rPr lang="en" sz="1800">
                <a:solidFill>
                  <a:srgbClr val="EFEFEF"/>
                </a:solidFill>
              </a:rPr>
              <a:t>- Free and Enterprise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Storyline </a:t>
            </a:r>
            <a:r>
              <a:rPr lang="en" sz="1800">
                <a:solidFill>
                  <a:srgbClr val="EFEFEF"/>
                </a:solidFill>
              </a:rPr>
              <a:t>by Arcivr - $1.99 Audio slideshows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750" y="250674"/>
            <a:ext cx="2666650" cy="473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 b="0" l="48971" r="0" t="0"/>
          <a:stretch/>
        </p:blipFill>
        <p:spPr>
          <a:xfrm>
            <a:off x="3961175" y="216425"/>
            <a:ext cx="2027349" cy="481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75" y="2963075"/>
            <a:ext cx="3671825" cy="20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Audio Recording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16025" y="672175"/>
            <a:ext cx="4478100" cy="43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Ferrite -</a:t>
            </a:r>
            <a:r>
              <a:rPr lang="en" sz="1800">
                <a:solidFill>
                  <a:srgbClr val="EFEFEF"/>
                </a:solidFill>
              </a:rPr>
              <a:t> Multitrack recording and editing. Free version limited to 1 hour recording, 10 min product.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Audio Memos (iphone) - </a:t>
            </a:r>
            <a:r>
              <a:rPr lang="en" sz="1800">
                <a:solidFill>
                  <a:srgbClr val="EFEFEF"/>
                </a:solidFill>
              </a:rPr>
              <a:t>Recording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VC Audio Pro –</a:t>
            </a:r>
            <a:r>
              <a:rPr lang="en" sz="1800">
                <a:solidFill>
                  <a:srgbClr val="EFEFEF"/>
                </a:solidFill>
              </a:rPr>
              <a:t> $6.99 Multi-track editing capability, a sound mixer, clip arranger and a volume curve, on-the-go sound editing.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REPORT-IT Live – </a:t>
            </a:r>
            <a:r>
              <a:rPr lang="en" sz="1800">
                <a:solidFill>
                  <a:srgbClr val="EFEFEF"/>
                </a:solidFill>
              </a:rPr>
              <a:t>$29.99. Radio, TV Reporters &amp; Journalists – Broadcast HD quality audio from your iPhone live to air. 15kHz HD quality audio 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Voice Record Pro - </a:t>
            </a:r>
            <a:r>
              <a:rPr lang="en" sz="1800">
                <a:solidFill>
                  <a:srgbClr val="EFEFEF"/>
                </a:solidFill>
              </a:rPr>
              <a:t>Track levels as you record (Free)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925" y="117775"/>
            <a:ext cx="2727199" cy="484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Audio Recording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16025" y="928600"/>
            <a:ext cx="3047400" cy="40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Ringr -</a:t>
            </a:r>
            <a:r>
              <a:rPr lang="en" sz="1800">
                <a:solidFill>
                  <a:srgbClr val="EFEFEF"/>
                </a:solidFill>
              </a:rPr>
              <a:t> Designed for podcasting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Anchor - </a:t>
            </a:r>
            <a:r>
              <a:rPr lang="en" sz="1800">
                <a:solidFill>
                  <a:srgbClr val="EFEFEF"/>
                </a:solidFill>
              </a:rPr>
              <a:t>Audio blogging. Free. 2-minute audio “waves” - snackable content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TapeACall- </a:t>
            </a:r>
            <a:r>
              <a:rPr lang="en" sz="1800">
                <a:solidFill>
                  <a:srgbClr val="EFEFEF"/>
                </a:solidFill>
              </a:rPr>
              <a:t>$9.99. Record outgoing and incoming calls. (Sets up a 3-way call).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375" y="370724"/>
            <a:ext cx="5235449" cy="4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“Things are going to get weird”</a:t>
            </a:r>
          </a:p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Amy Webb, Future Today Institute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Photography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FF9900"/>
                </a:solidFill>
              </a:rPr>
              <a:t>Camera +</a:t>
            </a:r>
            <a:r>
              <a:rPr lang="en" sz="1800">
                <a:solidFill>
                  <a:srgbClr val="FF9900"/>
                </a:solidFill>
              </a:rPr>
              <a:t> </a:t>
            </a:r>
            <a:r>
              <a:rPr lang="en" sz="1800">
                <a:solidFill>
                  <a:srgbClr val="EFEFEF"/>
                </a:solidFill>
              </a:rPr>
              <a:t>- Extra features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FF9900"/>
                </a:solidFill>
              </a:rPr>
              <a:t>Cinema FV-5 Lite</a:t>
            </a:r>
            <a:r>
              <a:rPr lang="en" sz="1800">
                <a:solidFill>
                  <a:srgbClr val="FF9900"/>
                </a:solidFill>
              </a:rPr>
              <a:t> </a:t>
            </a:r>
            <a:r>
              <a:rPr lang="en" sz="1800">
                <a:solidFill>
                  <a:srgbClr val="EFEFEF"/>
                </a:solidFill>
              </a:rPr>
              <a:t>- Android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FF9900"/>
                </a:solidFill>
              </a:rPr>
              <a:t>Gorilla Cam</a:t>
            </a:r>
            <a:r>
              <a:rPr lang="en" sz="1800">
                <a:solidFill>
                  <a:srgbClr val="EFEFEF"/>
                </a:solidFill>
              </a:rPr>
              <a:t> - Stop motion; time lapse; timer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FF9900"/>
                </a:solidFill>
              </a:rPr>
              <a:t>Adjust Grid</a:t>
            </a:r>
            <a:r>
              <a:rPr lang="en" sz="1800">
                <a:solidFill>
                  <a:srgbClr val="FF9900"/>
                </a:solidFill>
              </a:rPr>
              <a:t> </a:t>
            </a:r>
            <a:r>
              <a:rPr lang="en" sz="1800">
                <a:solidFill>
                  <a:srgbClr val="EFEFEF"/>
                </a:solidFill>
              </a:rPr>
              <a:t>- variety of composition modes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37675" l="0" r="0" t="0"/>
          <a:stretch/>
        </p:blipFill>
        <p:spPr>
          <a:xfrm>
            <a:off x="2701375" y="115749"/>
            <a:ext cx="2640824" cy="23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372" y="2525066"/>
            <a:ext cx="2640825" cy="244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4350" y="149600"/>
            <a:ext cx="2714504" cy="481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Gear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Lenses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Mic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Stabilizer (steady cam)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earphones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Transmission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7425" y="206475"/>
            <a:ext cx="5263300" cy="446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3186800" y="4758950"/>
            <a:ext cx="5318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Rick Brunson, Nicholson School of Communication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Advanced Gear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Specialty lenses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iRig Pre Mic adapter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iRig Mic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More tripods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10" name="Shape 21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302" y="473625"/>
            <a:ext cx="6056199" cy="406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 The Field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Airplane mode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Horizontal video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225" y="278100"/>
            <a:ext cx="5267049" cy="40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75550" y="4495450"/>
            <a:ext cx="81234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Mobile Field Guide: </a:t>
            </a:r>
            <a:r>
              <a:rPr lang="en" sz="1800" u="sng">
                <a:solidFill>
                  <a:schemeClr val="accent5"/>
                </a:solidFill>
                <a:hlinkClick r:id="rId4"/>
              </a:rPr>
              <a:t>http://multimediashooter.com/mobile/MobileGuide.pdf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Editing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Crop on the Fly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Photoshop Express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Adobe Voice </a:t>
            </a:r>
            <a:r>
              <a:rPr lang="en" sz="1800">
                <a:solidFill>
                  <a:srgbClr val="EFEFEF"/>
                </a:solidFill>
              </a:rPr>
              <a:t>(audio &amp; animation)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Imovie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Snapseed</a:t>
            </a:r>
            <a:r>
              <a:rPr lang="en" sz="1800">
                <a:solidFill>
                  <a:srgbClr val="EFEFEF"/>
                </a:solidFill>
              </a:rPr>
              <a:t> (free)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266" y="0"/>
            <a:ext cx="289546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675" y="731074"/>
            <a:ext cx="2895449" cy="325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GIFs / Cinemagraphs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362175" y="97065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GIPHY -</a:t>
            </a:r>
            <a:r>
              <a:rPr lang="en" sz="1800">
                <a:solidFill>
                  <a:srgbClr val="EFEFEF"/>
                </a:solidFill>
              </a:rPr>
              <a:t> Make, find, share gifs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Flixel -</a:t>
            </a:r>
            <a:r>
              <a:rPr lang="en" sz="1800">
                <a:solidFill>
                  <a:srgbClr val="EFEFEF"/>
                </a:solidFill>
              </a:rPr>
              <a:t> make moving photos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Echograph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Animoto</a:t>
            </a:r>
            <a:r>
              <a:rPr lang="en" sz="1800">
                <a:solidFill>
                  <a:srgbClr val="EFEFEF"/>
                </a:solidFill>
              </a:rPr>
              <a:t> (text, music slideshow - Monthly fee)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Photoshop</a:t>
            </a:r>
            <a:r>
              <a:rPr lang="en" sz="1800">
                <a:solidFill>
                  <a:srgbClr val="EFEFEF"/>
                </a:solidFill>
              </a:rPr>
              <a:t>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Search for the latest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412" y="587324"/>
            <a:ext cx="4473826" cy="214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7375" y="3007949"/>
            <a:ext cx="3580900" cy="201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Presentation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62175" y="97065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rgbClr val="F1C232"/>
                </a:solidFill>
              </a:rPr>
              <a:t>Storehouse -</a:t>
            </a:r>
            <a:r>
              <a:rPr lang="en" sz="1800">
                <a:solidFill>
                  <a:srgbClr val="EFEFEF"/>
                </a:solidFill>
              </a:rPr>
              <a:t> App for sharing beautiful photo stories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Quickly lay out and publish photos, videos and text 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The stories are entirely public and readable through the 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050" y="292625"/>
            <a:ext cx="5803827" cy="435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Photo Illustration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Over - </a:t>
            </a:r>
            <a:r>
              <a:rPr lang="en" sz="1800">
                <a:solidFill>
                  <a:srgbClr val="EFEFEF"/>
                </a:solidFill>
              </a:rPr>
              <a:t>Add text &amp; art to photos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Buffer Pablo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Wordfoto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b="49448" l="0" r="11363" t="0"/>
          <a:stretch/>
        </p:blipFill>
        <p:spPr>
          <a:xfrm>
            <a:off x="110925" y="2549075"/>
            <a:ext cx="4944374" cy="197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949" y="889175"/>
            <a:ext cx="3676549" cy="36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Novelty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Ditty - Singing messages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MSQRD - Filters for selfies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825" y="865337"/>
            <a:ext cx="2298764" cy="40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0400" y="865325"/>
            <a:ext cx="2298774" cy="4095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Infographics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PiktoChart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Infogr.am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Vanngage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Visual.ly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Easel.ly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Google public data explorer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Hohli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iCharts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Canva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049" y="503924"/>
            <a:ext cx="2479374" cy="381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020" y="537575"/>
            <a:ext cx="3912225" cy="258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 recognition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3491175" y="364625"/>
            <a:ext cx="3300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Machines have vision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50" y="945675"/>
            <a:ext cx="6940275" cy="390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Mixed reality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5228950" y="1007850"/>
            <a:ext cx="3300300" cy="3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Hologram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Augmented Reality (digital overlays)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Virtual Reality (immersive)</a:t>
            </a: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360 (multidirectional camera angles)</a:t>
            </a:r>
          </a:p>
        </p:txBody>
      </p:sp>
      <p:sp>
        <p:nvSpPr>
          <p:cNvPr descr="THIS IS Hatsune miku singing one of her more poplular songs, world is mine! :D i do love this song, its awesome.  If any of u are big enough fans, u can c that its a shortend version for the concert itself, ^^  ATTENTION, HER NEXT CONCERT WILL BE IN CALIFORNIA!!!  http://mikunopolis.com/ July 2cnd los angeles!  Heres the download link:  http://www.4shared.com/audio/KxZ8AuJf/World_is_Mine_Vocaloid_-_Hatsu.htm" id="272" name="Shape 272" title="World is mine - live HD - Hatsune Miku">
            <a:hlinkClick r:id="rId3"/>
          </p:cNvPr>
          <p:cNvSpPr/>
          <p:nvPr/>
        </p:nvSpPr>
        <p:spPr>
          <a:xfrm>
            <a:off x="445500" y="1007850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Virtual Reality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360Fly camera $399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Vrse - viewing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YouTube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Google Cardboard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050" y="495200"/>
            <a:ext cx="5892876" cy="331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360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Bubb.li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Panorama or Surround Shot mode or by using Street View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Google Camera and Cardboard Camera on Android to share a 360 photo on Facebook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774" y="262862"/>
            <a:ext cx="4975799" cy="461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Augmented Reality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Microsoft Hololens $3,000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Magic Leap (someday)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350" y="1024909"/>
            <a:ext cx="5490375" cy="309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Mixed reality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5564500" y="973475"/>
            <a:ext cx="3300300" cy="3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Use Mixed Reality to tell stories that are better </a:t>
            </a:r>
            <a:r>
              <a:rPr b="1" lang="en" sz="1800">
                <a:solidFill>
                  <a:srgbClr val="F1C232"/>
                </a:solidFill>
              </a:rPr>
              <a:t>experienced </a:t>
            </a:r>
            <a:r>
              <a:rPr b="1" lang="en" sz="1800">
                <a:solidFill>
                  <a:srgbClr val="EFEFEF"/>
                </a:solidFill>
              </a:rPr>
              <a:t>than passively watched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F1C232"/>
                </a:solidFill>
              </a:rPr>
              <a:t>Keep it short </a:t>
            </a:r>
            <a:r>
              <a:rPr b="1" lang="en" sz="1800">
                <a:solidFill>
                  <a:srgbClr val="EFEFEF"/>
                </a:solidFill>
              </a:rPr>
              <a:t>(more than 5 mins uncomfortable)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800">
                <a:solidFill>
                  <a:srgbClr val="EFEFEF"/>
                </a:solidFill>
              </a:rPr>
              <a:t> First consider: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“Simulation sickness” 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Requires undivided attention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 Does your audience have time? 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12" y="1188050"/>
            <a:ext cx="5114925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Messaging apps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5913825" y="973475"/>
            <a:ext cx="3027300" cy="3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Facebook messenger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WhatsApp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Slack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Kik</a:t>
            </a: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Yik Yak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</p:txBody>
      </p:sp>
      <p:pic>
        <p:nvPicPr>
          <p:cNvPr id="307" name="Shape 30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050" y="897275"/>
            <a:ext cx="5465200" cy="40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Chat bots … Messenger bots</a:t>
            </a: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99" y="1005150"/>
            <a:ext cx="6249374" cy="39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ctrTitle"/>
          </p:nvPr>
        </p:nvSpPr>
        <p:spPr>
          <a:xfrm>
            <a:off x="612682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Audience Engagement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Engagement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Instagram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Snapchat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Twitter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Facebook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Storify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Card stacks (explainers) -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Fold</a:t>
            </a:r>
            <a:r>
              <a:rPr lang="en" sz="1800">
                <a:solidFill>
                  <a:srgbClr val="EFEFEF"/>
                </a:solidFill>
              </a:rPr>
              <a:t> from MIT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9750" y="978200"/>
            <a:ext cx="5584150" cy="36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title"/>
          </p:nvPr>
        </p:nvSpPr>
        <p:spPr>
          <a:xfrm>
            <a:off x="311700" y="1575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Social Media Engagement Ideas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316025" y="623800"/>
            <a:ext cx="32751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Polls / Surveys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SurveyMonkey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PollDaddy</a:t>
            </a:r>
          </a:p>
          <a:p>
            <a:pPr indent="-342900" lvl="0" marL="457200" rtl="0">
              <a:spcBef>
                <a:spcPts val="0"/>
              </a:spcBef>
              <a:buClr>
                <a:srgbClr val="FFD966"/>
              </a:buClr>
              <a:buSzPct val="100000"/>
              <a:buChar char="●"/>
            </a:pPr>
            <a:r>
              <a:rPr lang="en" sz="1800">
                <a:solidFill>
                  <a:srgbClr val="FFD966"/>
                </a:solidFill>
              </a:rPr>
              <a:t>Quizzes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 Apester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Qzzr</a:t>
            </a: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#Scavenger hunt</a:t>
            </a: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Infographics</a:t>
            </a:r>
          </a:p>
          <a:p>
            <a:pPr indent="-342900" lvl="0" marL="457200" rtl="0">
              <a:spcBef>
                <a:spcPts val="0"/>
              </a:spcBef>
              <a:buClr>
                <a:srgbClr val="FFD966"/>
              </a:buClr>
              <a:buSzPct val="100000"/>
              <a:buChar char="●"/>
            </a:pPr>
            <a:r>
              <a:rPr lang="en" sz="1800">
                <a:solidFill>
                  <a:srgbClr val="FFD966"/>
                </a:solidFill>
              </a:rPr>
              <a:t>Facebook game apps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Shortstack</a:t>
            </a: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SMS - Push notification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PushWoosh</a:t>
            </a: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Interactive Maps / Data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Google maps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Tableau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Mapme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575" y="830987"/>
            <a:ext cx="5585350" cy="348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Object recognition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3491175" y="364625"/>
            <a:ext cx="33003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What do they see?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75" y="941526"/>
            <a:ext cx="6947824" cy="39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3788875" y="4845900"/>
            <a:ext cx="4818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rgbClr val="EFEFEF"/>
                </a:solidFill>
              </a:rPr>
              <a:t>Google Deep Mind - Differential Neural Computer, AI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311700" y="1575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Social Media Sharing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16025" y="623800"/>
            <a:ext cx="32751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Roundteam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Retweet group members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Retweet hashtags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875" y="765549"/>
            <a:ext cx="4188775" cy="409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Social Media Management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Hootsuite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Tweetdeck</a:t>
            </a:r>
          </a:p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Buffer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6745" y="1150450"/>
            <a:ext cx="6022755" cy="374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Social Media Measurement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316025" y="928600"/>
            <a:ext cx="23517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Keyhole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1541350"/>
            <a:ext cx="7696200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ctrTitle"/>
          </p:nvPr>
        </p:nvSpPr>
        <p:spPr>
          <a:xfrm>
            <a:off x="612682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Productivity, Planning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Productivity Tools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453350" y="937025"/>
            <a:ext cx="35520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Evernote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RSS reader (Feedly)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Pocket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Google Drive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Dropbox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IF (formerly If This, Then That)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Otranscribe (website)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Google Doc dictation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EFEFEF"/>
              </a:buClr>
              <a:buSzPct val="100000"/>
              <a:buChar char="●"/>
            </a:pPr>
            <a:r>
              <a:rPr lang="en" sz="1800">
                <a:solidFill>
                  <a:srgbClr val="EFEFEF"/>
                </a:solidFill>
              </a:rPr>
              <a:t>AP Stylebook app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175" y="1769984"/>
            <a:ext cx="4866949" cy="273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150" y="555137"/>
            <a:ext cx="430530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hape 37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300" y="145300"/>
            <a:ext cx="7004300" cy="49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200000" y="145300"/>
            <a:ext cx="1668000" cy="33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The Ultimate Mojo CheatSheet (2014)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Sequences Deconstructed, examples, apps – everything you need (except the gear)</a:t>
            </a:r>
            <a:br>
              <a:rPr lang="en">
                <a:solidFill>
                  <a:srgbClr val="FFFFFF"/>
                </a:solidFill>
              </a:rPr>
            </a:b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Than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Apps</a:t>
            </a:r>
          </a:p>
        </p:txBody>
      </p:sp>
      <p:pic>
        <p:nvPicPr>
          <p:cNvPr id="378" name="Shape 37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4899" y="333174"/>
            <a:ext cx="7512577" cy="457452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226125" y="1955500"/>
            <a:ext cx="1161300" cy="1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OnMedia: Training Mobile Journalism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Web / blog plugins</a:t>
            </a:r>
          </a:p>
        </p:txBody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Tools to help display content on your web page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311700" y="1575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Digital Storytelling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194450" y="806150"/>
            <a:ext cx="3275100" cy="3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Soundcite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Inline embedding of sound files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Storymap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Free tool to tell stories that highlight the locations of a series of events</a:t>
            </a:r>
          </a:p>
          <a:p>
            <a:pPr indent="0" lvl="0" marL="91440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>
              <a:spcBef>
                <a:spcPts val="0"/>
              </a:spcBef>
              <a:buClr>
                <a:srgbClr val="F1C232"/>
              </a:buClr>
              <a:buSzPct val="100000"/>
              <a:buChar char="●"/>
            </a:pPr>
            <a:r>
              <a:rPr lang="en" sz="1800">
                <a:solidFill>
                  <a:srgbClr val="F1C232"/>
                </a:solidFill>
              </a:rPr>
              <a:t>Timelinejs</a:t>
            </a:r>
          </a:p>
          <a:p>
            <a:pPr indent="-342900" lvl="1" marL="914400" rtl="0">
              <a:spcBef>
                <a:spcPts val="0"/>
              </a:spcBef>
              <a:buClr>
                <a:srgbClr val="EFEFEF"/>
              </a:buClr>
              <a:buSzPct val="100000"/>
              <a:buChar char="○"/>
            </a:pPr>
            <a:r>
              <a:rPr lang="en" sz="1800">
                <a:solidFill>
                  <a:srgbClr val="EFEFEF"/>
                </a:solidFill>
              </a:rPr>
              <a:t>Open-source, visually rich, interactive timelines</a:t>
            </a:r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5">
            <a:alphaModFix/>
          </a:blip>
          <a:srcRect b="26264" l="0" r="0" t="0"/>
          <a:stretch/>
        </p:blipFill>
        <p:spPr>
          <a:xfrm>
            <a:off x="3905425" y="226549"/>
            <a:ext cx="4971299" cy="24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 rotWithShape="1">
          <a:blip r:embed="rId6">
            <a:alphaModFix/>
          </a:blip>
          <a:srcRect b="0" l="0" r="24755" t="0"/>
          <a:stretch/>
        </p:blipFill>
        <p:spPr>
          <a:xfrm>
            <a:off x="3905425" y="3456725"/>
            <a:ext cx="4463450" cy="136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618200" y="292625"/>
            <a:ext cx="821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Google “Emily Loya Teeth”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3788875" y="4845900"/>
            <a:ext cx="4818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EFEFEF"/>
                </a:solidFill>
              </a:rPr>
              <a:t>Google Deep Mind - Differential Neural Computer, AI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00" y="995225"/>
            <a:ext cx="6575624" cy="129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99" y="2335374"/>
            <a:ext cx="7256000" cy="25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5">
            <a:alphaModFix/>
          </a:blip>
          <a:srcRect b="37638" l="21877" r="29375" t="46991"/>
          <a:stretch/>
        </p:blipFill>
        <p:spPr>
          <a:xfrm>
            <a:off x="701875" y="3125250"/>
            <a:ext cx="928600" cy="2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2165875" y="3399475"/>
            <a:ext cx="1489200" cy="1380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/>
          <p:nvPr/>
        </p:nvSpPr>
        <p:spPr>
          <a:xfrm rot="2294625">
            <a:off x="1594657" y="3474431"/>
            <a:ext cx="535533" cy="3012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618200" y="292625"/>
            <a:ext cx="821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Motion Recognition 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50" y="955300"/>
            <a:ext cx="62865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618200" y="292625"/>
            <a:ext cx="8214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Sound Recognition 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00" y="1080949"/>
            <a:ext cx="6399425" cy="39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583725" y="292625"/>
            <a:ext cx="82485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Computer-generated news stories, newsletters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6050" l="0" r="13591" t="0"/>
          <a:stretch/>
        </p:blipFill>
        <p:spPr>
          <a:xfrm>
            <a:off x="583725" y="948775"/>
            <a:ext cx="5313374" cy="37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6181550" y="998450"/>
            <a:ext cx="27744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Automated Insights, Narrative Science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Earnings reports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Font typeface="Arial"/>
              <a:buChar char="●"/>
            </a:pPr>
            <a:r>
              <a:rPr b="1" lang="en" sz="1800">
                <a:solidFill>
                  <a:srgbClr val="EFEFEF"/>
                </a:solidFill>
              </a:rPr>
              <a:t>Fantasy football reports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EFEFEF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ct val="100000"/>
              <a:buChar char="●"/>
            </a:pPr>
            <a:r>
              <a:rPr b="1" lang="en" sz="1800">
                <a:solidFill>
                  <a:srgbClr val="EFEFEF"/>
                </a:solidFill>
              </a:rPr>
              <a:t>Earthquake alerts (sensor data)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583725" y="292625"/>
            <a:ext cx="82485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Near future:  Computer-generated video stories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25" y="1044825"/>
            <a:ext cx="7045498" cy="39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